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7" r:id="rId2"/>
    <p:sldId id="271" r:id="rId3"/>
    <p:sldId id="268" r:id="rId4"/>
    <p:sldId id="266" r:id="rId5"/>
    <p:sldId id="269" r:id="rId6"/>
    <p:sldId id="256" r:id="rId7"/>
    <p:sldId id="272" r:id="rId8"/>
    <p:sldId id="273" r:id="rId9"/>
    <p:sldId id="274" r:id="rId10"/>
    <p:sldId id="275" r:id="rId11"/>
    <p:sldId id="276" r:id="rId12"/>
    <p:sldId id="289" r:id="rId13"/>
    <p:sldId id="278" r:id="rId14"/>
    <p:sldId id="287" r:id="rId15"/>
    <p:sldId id="279" r:id="rId16"/>
    <p:sldId id="280" r:id="rId17"/>
    <p:sldId id="282" r:id="rId18"/>
    <p:sldId id="283" r:id="rId19"/>
    <p:sldId id="292" r:id="rId20"/>
    <p:sldId id="288" r:id="rId21"/>
    <p:sldId id="293" r:id="rId22"/>
    <p:sldId id="294" r:id="rId23"/>
    <p:sldId id="284" r:id="rId24"/>
    <p:sldId id="290" r:id="rId25"/>
    <p:sldId id="285" r:id="rId26"/>
    <p:sldId id="291" r:id="rId27"/>
    <p:sldId id="286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52" autoAdjust="0"/>
  </p:normalViewPr>
  <p:slideViewPr>
    <p:cSldViewPr>
      <p:cViewPr varScale="1">
        <p:scale>
          <a:sx n="102" d="100"/>
          <a:sy n="102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42865024"/>
        <c:axId val="42866560"/>
      </c:barChart>
      <c:catAx>
        <c:axId val="428650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42866560"/>
        <c:crosses val="autoZero"/>
        <c:auto val="1"/>
        <c:lblAlgn val="ctr"/>
        <c:lblOffset val="100"/>
      </c:catAx>
      <c:valAx>
        <c:axId val="42866560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42865024"/>
        <c:crosses val="autoZero"/>
        <c:crossBetween val="between"/>
        <c:majorUnit val="0.2"/>
      </c:valAx>
    </c:plotArea>
    <c:legend>
      <c:legendPos val="r"/>
      <c:layout/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0.442</c:v>
                </c:pt>
                <c:pt idx="1">
                  <c:v>0.48800000000000027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0.37700000000000022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88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0.12000000000000002</c:v>
                </c:pt>
                <c:pt idx="1">
                  <c:v>6.7000000000000004E-2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36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6.1000000000000013E-2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43062784"/>
        <c:axId val="43064320"/>
      </c:barChart>
      <c:catAx>
        <c:axId val="4306278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43064320"/>
        <c:crosses val="autoZero"/>
        <c:auto val="1"/>
        <c:lblAlgn val="ctr"/>
        <c:lblOffset val="100"/>
      </c:catAx>
      <c:valAx>
        <c:axId val="4306432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43062784"/>
        <c:crosses val="autoZero"/>
        <c:crossBetween val="between"/>
        <c:majorUnit val="0.2"/>
      </c:valAx>
    </c:plotArea>
    <c:legend>
      <c:legendPos val="r"/>
      <c:layout/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허리통증을 </a:t>
            </a:r>
            <a:r>
              <a:rPr lang="ko-KR" altLang="en-US" dirty="0" err="1" smtClean="0"/>
              <a:t>한번이상</a:t>
            </a:r>
            <a:r>
              <a:rPr lang="ko-KR" altLang="en-US" dirty="0" smtClean="0"/>
              <a:t> 경험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306" y="-171400"/>
            <a:ext cx="3483646" cy="7278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6700" dirty="0" smtClean="0">
                <a:solidFill>
                  <a:schemeClr val="bg1"/>
                </a:solidFill>
              </a:rPr>
              <a:t>7</a:t>
            </a:r>
            <a:endParaRPr lang="ko-KR" altLang="en-US" sz="46700" dirty="0">
              <a:solidFill>
                <a:schemeClr val="bg1"/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김다현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김영문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김인겸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이동렬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이준원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임창진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정상훈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책임교수 엄상화</a:t>
            </a:r>
            <a:endParaRPr lang="en-US" altLang="ko-KR" sz="2800" dirty="0" smtClean="0">
              <a:solidFill>
                <a:schemeClr val="bg1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763688" y="3429000"/>
            <a:ext cx="56166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2376264"/>
          </a:xfrm>
        </p:spPr>
        <p:txBody>
          <a:bodyPr>
            <a:noAutofit/>
          </a:bodyPr>
          <a:lstStyle/>
          <a:p>
            <a:r>
              <a:rPr lang="en-US" altLang="ko-KR" sz="9600" dirty="0" smtClean="0"/>
              <a:t>Meta-analysis</a:t>
            </a:r>
            <a:endParaRPr lang="ko-KR" altLang="en-US" sz="9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내용 개체 틀 1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3975" y="2129631"/>
            <a:ext cx="6496050" cy="3467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문헌검색전략</a:t>
            </a:r>
            <a:endParaRPr lang="ko-KR" altLang="en-US" sz="5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916832"/>
            <a:ext cx="8075240" cy="2260848"/>
          </a:xfrm>
        </p:spPr>
        <p:txBody>
          <a:bodyPr/>
          <a:lstStyle/>
          <a:p>
            <a:r>
              <a:rPr lang="en-US" altLang="ko-KR" dirty="0" smtClean="0"/>
              <a:t>JAMA&amp;ARCHIVES, </a:t>
            </a:r>
            <a:r>
              <a:rPr lang="en-US" altLang="ko-KR" dirty="0" err="1" smtClean="0"/>
              <a:t>Pubmed</a:t>
            </a:r>
            <a:r>
              <a:rPr lang="en-US" altLang="ko-KR" dirty="0" smtClean="0"/>
              <a:t>, MEDLINE, EMBASE, OVID  </a:t>
            </a:r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539552" y="4365104"/>
            <a:ext cx="8075240" cy="1008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2800" dirty="0" smtClean="0"/>
              <a:t> English</a:t>
            </a: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683568" y="4941168"/>
            <a:ext cx="8075240" cy="1008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January, 2000 ~ September, 2010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95536" y="1628800"/>
          <a:ext cx="8352928" cy="4536504"/>
        </p:xfrm>
        <a:graphic>
          <a:graphicData uri="http://schemas.openxmlformats.org/drawingml/2006/table">
            <a:tbl>
              <a:tblPr/>
              <a:tblGrid>
                <a:gridCol w="4176464"/>
                <a:gridCol w="4176464"/>
              </a:tblGrid>
              <a:tr h="702838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28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기술과정</a:t>
                      </a:r>
                      <a:endParaRPr lang="ko-KR" sz="28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latin typeface="맑은 고딕"/>
                          <a:ea typeface="맑은 고딕"/>
                          <a:cs typeface="Times New Roman"/>
                        </a:rPr>
                        <a:t>해부학적 특징 및 병리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3666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latin typeface="맑은 고딕"/>
                          <a:ea typeface="맑은 고딕"/>
                          <a:cs typeface="Times New Roman"/>
                        </a:rPr>
                        <a:t>Diskectomy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latin typeface="맑은 고딕"/>
                          <a:ea typeface="맑은 고딕"/>
                          <a:cs typeface="Times New Roman"/>
                        </a:rPr>
                        <a:t>Discectomy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Open </a:t>
                      </a:r>
                      <a:r>
                        <a:rPr lang="en-US" sz="2400" kern="100" dirty="0" err="1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discectomy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Lumbar </a:t>
                      </a:r>
                      <a:r>
                        <a:rPr lang="en-US" sz="2400" kern="100" dirty="0" err="1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discectomy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Endoscopic </a:t>
                      </a:r>
                      <a:r>
                        <a:rPr lang="en-US" sz="2400" kern="100" dirty="0" err="1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discectomy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Microendoscopic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 </a:t>
                      </a:r>
                      <a:r>
                        <a:rPr lang="en-US" sz="2400" kern="100" dirty="0" err="1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discectomyPercutaneous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endoscopic </a:t>
                      </a:r>
                      <a:endParaRPr lang="en-US" sz="2400" kern="100" dirty="0" smtClean="0">
                        <a:solidFill>
                          <a:srgbClr val="000000"/>
                        </a:solidFill>
                        <a:latin typeface="맑은 고딕"/>
                        <a:ea typeface="맑은 고딕"/>
                        <a:cs typeface="Arial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 err="1" smtClean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discectomy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Arial"/>
                        </a:rPr>
                        <a:t>Minimally invasive technique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Sciatica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Back pain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Low back pain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Disk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Disc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Lumbar disc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Lumbar herniated </a:t>
                      </a:r>
                      <a:endParaRPr lang="en-US" sz="2400" kern="100" dirty="0" smtClean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 err="1" smtClean="0">
                          <a:latin typeface="맑은 고딕"/>
                          <a:ea typeface="맑은 고딕"/>
                          <a:cs typeface="Times New Roman"/>
                        </a:rPr>
                        <a:t>intervertebral</a:t>
                      </a:r>
                      <a:r>
                        <a:rPr lang="en-US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disc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err="1" smtClean="0"/>
              <a:t>검색어</a:t>
            </a:r>
            <a:r>
              <a:rPr lang="ko-KR" altLang="en-US" sz="5400" dirty="0" smtClean="0"/>
              <a:t> 구성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환자선택기준</a:t>
            </a:r>
            <a:endParaRPr lang="ko-KR" altLang="en-US" sz="5400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683568" y="1340768"/>
          <a:ext cx="7848872" cy="5120640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348961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(1) 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포함기준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95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연구대상자</a:t>
                      </a:r>
                    </a:p>
                    <a:p>
                      <a:pPr algn="just" latinLnBrk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최소</a:t>
                      </a:r>
                      <a:r>
                        <a:rPr lang="en-US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4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주 이상 보존적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치료</a:t>
                      </a:r>
                      <a:endParaRPr lang="en-US" altLang="ko-KR" sz="2400" kern="100" dirty="0" smtClean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빠르게 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진행하는 신경학적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증</a:t>
                      </a:r>
                      <a:r>
                        <a:rPr lang="ko-KR" altLang="en-US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상</a:t>
                      </a:r>
                      <a:endParaRPr lang="en-US" altLang="ko-KR" sz="2400" kern="100" dirty="0" smtClean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참을 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수 없는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통증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- 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척추 </a:t>
                      </a:r>
                      <a:r>
                        <a:rPr lang="ko-KR" sz="2400" kern="100" dirty="0" err="1">
                          <a:latin typeface="맑은 고딕"/>
                          <a:ea typeface="맑은 고딕"/>
                          <a:cs typeface="Times New Roman"/>
                        </a:rPr>
                        <a:t>병변이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 한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곳만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연구결과</a:t>
                      </a:r>
                    </a:p>
                    <a:p>
                      <a:pPr algn="just" latinLnBrk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VAS</a:t>
                      </a:r>
                    </a:p>
                    <a:p>
                      <a:pPr algn="just" latinLnBrk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400" kern="100" dirty="0" err="1" smtClean="0">
                          <a:latin typeface="맑은 고딕"/>
                          <a:ea typeface="맑은 고딕"/>
                          <a:cs typeface="Times New Roman"/>
                        </a:rPr>
                        <a:t>Macnab</a:t>
                      </a:r>
                      <a:r>
                        <a:rPr lang="en-US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 </a:t>
                      </a:r>
                    </a:p>
                    <a:p>
                      <a:pPr algn="just" latinLnBrk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합병증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1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(2) 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제외기준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885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-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재발환자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- </a:t>
                      </a:r>
                      <a:r>
                        <a:rPr lang="ko-KR" sz="2400" kern="100" dirty="0">
                          <a:latin typeface="맑은 고딕"/>
                          <a:ea typeface="맑은 고딕"/>
                          <a:cs typeface="Times New Roman"/>
                        </a:rPr>
                        <a:t>다른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척추질환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맑은 고딕"/>
                          <a:ea typeface="맑은 고딕"/>
                          <a:cs typeface="Times New Roman"/>
                        </a:rPr>
                        <a:t>- </a:t>
                      </a:r>
                      <a:r>
                        <a:rPr lang="ko-KR" sz="2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과거 척추수술</a:t>
                      </a:r>
                      <a:endParaRPr lang="ko-KR" sz="24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문헌 질 평가</a:t>
            </a:r>
            <a:endParaRPr lang="ko-KR" altLang="en-US" sz="5400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179512" y="1268760"/>
            <a:ext cx="8229600" cy="5328592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None/>
            </a:pPr>
            <a:r>
              <a:rPr lang="ko-KR" altLang="ko-KR" dirty="0" smtClean="0"/>
              <a:t>연구방식</a:t>
            </a:r>
            <a:r>
              <a:rPr lang="en-US" altLang="ko-KR" dirty="0" smtClean="0"/>
              <a:t> 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2400" dirty="0" smtClean="0"/>
              <a:t>prospective study, clinical trial – 1</a:t>
            </a:r>
            <a:r>
              <a:rPr lang="ko-KR" altLang="ko-KR" sz="2400" dirty="0" smtClean="0"/>
              <a:t>점</a:t>
            </a:r>
            <a:endParaRPr lang="en-US" altLang="ko-KR" sz="2400" dirty="0" smtClean="0"/>
          </a:p>
          <a:p>
            <a:pPr lvl="1">
              <a:lnSpc>
                <a:spcPct val="150000"/>
              </a:lnSpc>
              <a:buNone/>
            </a:pPr>
            <a:r>
              <a:rPr lang="en-US" altLang="ko-KR" sz="2400" dirty="0" smtClean="0"/>
              <a:t>retrospective study + cohort – 0.8</a:t>
            </a:r>
            <a:r>
              <a:rPr lang="ko-KR" altLang="ko-KR" sz="2400" dirty="0" smtClean="0"/>
              <a:t>점</a:t>
            </a:r>
            <a:endParaRPr lang="en-US" altLang="ko-KR" sz="2400" dirty="0" smtClean="0"/>
          </a:p>
          <a:p>
            <a:pPr lvl="1">
              <a:lnSpc>
                <a:spcPct val="150000"/>
              </a:lnSpc>
              <a:buNone/>
            </a:pPr>
            <a:r>
              <a:rPr lang="en-US" altLang="ko-KR" sz="2400" dirty="0" smtClean="0"/>
              <a:t>retrospective study –  0.6</a:t>
            </a:r>
            <a:r>
              <a:rPr lang="ko-KR" altLang="ko-KR" sz="2400" dirty="0" smtClean="0"/>
              <a:t>점</a:t>
            </a:r>
            <a:r>
              <a:rPr lang="ko-KR" altLang="ko-KR" sz="2400" b="1" dirty="0" smtClean="0"/>
              <a:t> </a:t>
            </a:r>
            <a:endParaRPr lang="en-US" altLang="ko-KR" sz="2400" b="1" dirty="0" smtClean="0"/>
          </a:p>
          <a:p>
            <a:pPr lvl="1">
              <a:lnSpc>
                <a:spcPct val="150000"/>
              </a:lnSpc>
              <a:buNone/>
            </a:pPr>
            <a:r>
              <a:rPr lang="ko-KR" altLang="ko-KR" dirty="0" smtClean="0"/>
              <a:t>저널등급</a:t>
            </a:r>
            <a:r>
              <a:rPr lang="en-US" altLang="ko-KR" dirty="0" smtClean="0"/>
              <a:t> 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2400" dirty="0" smtClean="0"/>
              <a:t>JAMA, NEJM, Lancet – 1</a:t>
            </a:r>
            <a:r>
              <a:rPr lang="ko-KR" altLang="ko-KR" sz="2400" dirty="0" smtClean="0"/>
              <a:t>점</a:t>
            </a:r>
            <a:endParaRPr lang="en-US" altLang="ko-KR" sz="2400" dirty="0" smtClean="0"/>
          </a:p>
          <a:p>
            <a:pPr lvl="1">
              <a:lnSpc>
                <a:spcPct val="150000"/>
              </a:lnSpc>
              <a:buNone/>
            </a:pPr>
            <a:r>
              <a:rPr lang="ko-KR" altLang="en-US" sz="2400" dirty="0" smtClean="0"/>
              <a:t>일</a:t>
            </a:r>
            <a:r>
              <a:rPr lang="ko-KR" altLang="ko-KR" sz="2400" dirty="0" smtClean="0"/>
              <a:t>반적인</a:t>
            </a:r>
            <a:r>
              <a:rPr lang="en-US" altLang="ko-KR" sz="2400" dirty="0" smtClean="0"/>
              <a:t> SCI – 0.8</a:t>
            </a:r>
            <a:r>
              <a:rPr lang="ko-KR" altLang="ko-KR" sz="2400" dirty="0" smtClean="0"/>
              <a:t>점</a:t>
            </a:r>
            <a:endParaRPr lang="en-US" altLang="ko-KR" sz="2400" dirty="0" smtClean="0"/>
          </a:p>
          <a:p>
            <a:pPr lvl="1">
              <a:lnSpc>
                <a:spcPct val="150000"/>
              </a:lnSpc>
              <a:buNone/>
            </a:pPr>
            <a:r>
              <a:rPr lang="ko-KR" altLang="ko-KR" sz="2400" dirty="0" smtClean="0"/>
              <a:t>국내</a:t>
            </a:r>
            <a:r>
              <a:rPr lang="en-US" altLang="ko-KR" sz="2400" dirty="0" smtClean="0"/>
              <a:t>, </a:t>
            </a:r>
            <a:r>
              <a:rPr lang="ko-KR" altLang="ko-KR" sz="2400" dirty="0" smtClean="0"/>
              <a:t>기타 </a:t>
            </a:r>
            <a:r>
              <a:rPr lang="en-US" altLang="ko-KR" sz="2400" dirty="0" smtClean="0"/>
              <a:t>– 0.6</a:t>
            </a:r>
            <a:r>
              <a:rPr lang="ko-KR" altLang="ko-KR" sz="2400" dirty="0" smtClean="0"/>
              <a:t>점</a:t>
            </a:r>
            <a:r>
              <a:rPr lang="en-US" altLang="ko-KR" sz="2400" b="1" dirty="0" smtClean="0"/>
              <a:t> </a:t>
            </a:r>
          </a:p>
          <a:p>
            <a:pPr>
              <a:buNone/>
            </a:pP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/>
              <a:t>분석방법</a:t>
            </a:r>
            <a:endParaRPr lang="ko-KR" altLang="en-US" sz="5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Excel 2007, PASW statistics 18, </a:t>
            </a:r>
            <a:r>
              <a:rPr lang="en-US" altLang="ko-KR" dirty="0" err="1" smtClean="0"/>
              <a:t>MedCalc</a:t>
            </a:r>
            <a:r>
              <a:rPr lang="en-US" altLang="ko-KR" dirty="0" smtClean="0"/>
              <a:t> </a:t>
            </a:r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39552" y="4365104"/>
            <a:ext cx="807524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2800" dirty="0" smtClean="0"/>
              <a:t>VAS </a:t>
            </a:r>
            <a:r>
              <a:rPr lang="ko-KR" altLang="ko-KR" sz="2800" dirty="0" err="1" smtClean="0"/>
              <a:t>평균차검정</a:t>
            </a:r>
            <a:endParaRPr lang="ko-KR" altLang="ko-KR" sz="2800" dirty="0" smtClean="0"/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39552" y="5157192"/>
            <a:ext cx="807524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2800" dirty="0" err="1" smtClean="0"/>
              <a:t>MacNab</a:t>
            </a:r>
            <a:r>
              <a:rPr lang="en-US" altLang="ko-KR" sz="2800" dirty="0" smtClean="0"/>
              <a:t> , </a:t>
            </a:r>
            <a:r>
              <a:rPr lang="ko-KR" altLang="en-US" sz="2800" dirty="0" smtClean="0"/>
              <a:t>합병증 교차분석</a:t>
            </a:r>
            <a:endParaRPr lang="ko-KR" altLang="ko-KR" sz="2800" dirty="0" smtClean="0"/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7584" y="908720"/>
            <a:ext cx="7488832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8800" dirty="0" smtClean="0"/>
              <a:t>VAS          8</a:t>
            </a:r>
          </a:p>
          <a:p>
            <a:pPr>
              <a:buNone/>
            </a:pPr>
            <a:r>
              <a:rPr lang="en-US" altLang="ko-KR" sz="8800" dirty="0" err="1" smtClean="0"/>
              <a:t>Macnab</a:t>
            </a:r>
            <a:r>
              <a:rPr lang="en-US" altLang="ko-KR" sz="8800" dirty="0" smtClean="0"/>
              <a:t>     9</a:t>
            </a:r>
          </a:p>
          <a:p>
            <a:pPr>
              <a:buNone/>
            </a:pPr>
            <a:r>
              <a:rPr lang="ko-KR" altLang="ko-KR" sz="8800" dirty="0" smtClean="0"/>
              <a:t>합병증 </a:t>
            </a:r>
            <a:r>
              <a:rPr lang="en-US" altLang="ko-KR" sz="8800" dirty="0" smtClean="0"/>
              <a:t>     10</a:t>
            </a:r>
            <a:endParaRPr lang="ko-KR" alt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solidFill>
                <a:schemeClr val="bg1"/>
              </a:solidFill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204864"/>
            <a:ext cx="23762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500" dirty="0" smtClean="0"/>
              <a:t>82</a:t>
            </a:r>
            <a:endParaRPr lang="ko-KR" altLang="en-US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2276872"/>
            <a:ext cx="20882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500" dirty="0" smtClean="0"/>
              <a:t>15</a:t>
            </a:r>
            <a:endParaRPr lang="ko-KR" altLang="en-US" sz="11500" dirty="0"/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2771800" y="2204864"/>
            <a:ext cx="3600400" cy="33843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4000" dirty="0" smtClean="0"/>
              <a:t>VAS          8</a:t>
            </a:r>
          </a:p>
          <a:p>
            <a:pPr>
              <a:buNone/>
            </a:pPr>
            <a:r>
              <a:rPr lang="en-US" altLang="ko-KR" sz="4000" dirty="0" err="1" smtClean="0"/>
              <a:t>Macnab</a:t>
            </a:r>
            <a:r>
              <a:rPr lang="en-US" altLang="ko-KR" sz="4000" dirty="0" smtClean="0"/>
              <a:t>     9</a:t>
            </a:r>
          </a:p>
          <a:p>
            <a:pPr>
              <a:buNone/>
            </a:pPr>
            <a:r>
              <a:rPr lang="ko-KR" altLang="ko-KR" sz="4000" dirty="0" smtClean="0"/>
              <a:t>합병증 </a:t>
            </a:r>
            <a:r>
              <a:rPr lang="en-US" altLang="ko-KR" sz="4000" dirty="0" smtClean="0"/>
              <a:t>     10</a:t>
            </a:r>
            <a:endParaRPr lang="ko-KR" altLang="en-US" sz="4000" dirty="0"/>
          </a:p>
        </p:txBody>
      </p:sp>
      <p:cxnSp>
        <p:nvCxnSpPr>
          <p:cNvPr id="10" name="직선 연결선 9"/>
          <p:cNvCxnSpPr/>
          <p:nvPr/>
        </p:nvCxnSpPr>
        <p:spPr>
          <a:xfrm rot="5400000">
            <a:off x="-873224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5400000">
            <a:off x="2871192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5536" y="177281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From</a:t>
            </a:r>
            <a:endParaRPr lang="ko-KR" alt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948264" y="177281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To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19256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93296"/>
            <a:ext cx="20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0.001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Baby one more time.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ko-KR" altLang="en-US" dirty="0" smtClean="0"/>
              <a:t>논문</a:t>
            </a:r>
            <a:r>
              <a:rPr lang="ko-KR" altLang="en-US" dirty="0"/>
              <a:t>이 </a:t>
            </a:r>
            <a:r>
              <a:rPr lang="ko-KR" altLang="en-US" dirty="0" smtClean="0"/>
              <a:t>끝났다는 것이지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Discussion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회식은 구제역으로 어려움에 처한 축산농가를 살리기 위해서 돼지고기가 </a:t>
            </a:r>
            <a:r>
              <a:rPr lang="ko-KR" altLang="en-US" dirty="0" err="1" smtClean="0"/>
              <a:t>좋겠다는게</a:t>
            </a:r>
            <a:r>
              <a:rPr lang="ko-KR" altLang="en-US" dirty="0" smtClean="0"/>
              <a:t> 개인적인 </a:t>
            </a:r>
            <a:r>
              <a:rPr lang="ko-KR" altLang="en-US" dirty="0" err="1" smtClean="0"/>
              <a:t>의견이라능</a:t>
            </a:r>
            <a:r>
              <a:rPr lang="en-US" altLang="ko-KR" dirty="0" smtClean="0"/>
              <a:t>…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chemeClr val="bg1">
                <a:lumMod val="95000"/>
              </a:schemeClr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799692" y="3248980"/>
            <a:ext cx="5472608" cy="72008"/>
          </a:xfrm>
          <a:prstGeom prst="line">
            <a:avLst/>
          </a:prstGeom>
          <a:ln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07704" y="549806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</a:t>
            </a:r>
            <a:r>
              <a:rPr lang="en-US" altLang="ko-KR" sz="2800" dirty="0">
                <a:latin typeface="Verdana" pitchFamily="34" charset="0"/>
              </a:rPr>
              <a:t>l</a:t>
            </a:r>
            <a:r>
              <a:rPr lang="en-US" altLang="ko-KR" sz="2800" dirty="0" smtClean="0">
                <a:latin typeface="Verdana" pitchFamily="34" charset="0"/>
              </a:rPr>
              <a:t>umbar lesion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/>
              <a:t>Lumbar </a:t>
            </a:r>
            <a:r>
              <a:rPr lang="en-US" altLang="ko-KR" sz="5400" dirty="0" err="1" smtClean="0"/>
              <a:t>Discectomy</a:t>
            </a:r>
            <a:endParaRPr lang="ko-KR" altLang="en-US" sz="5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916832"/>
            <a:ext cx="8229600" cy="7200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800" dirty="0" smtClean="0"/>
              <a:t>No response to </a:t>
            </a:r>
            <a:r>
              <a:rPr lang="ko-KR" altLang="en-US" sz="2800" dirty="0" smtClean="0"/>
              <a:t>보존적인 치료 </a:t>
            </a:r>
            <a:r>
              <a:rPr lang="en-US" altLang="ko-KR" sz="2800" dirty="0" smtClean="0"/>
              <a:t>for 6wks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914400" y="2564904"/>
            <a:ext cx="8229600" cy="720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None/>
            </a:pPr>
            <a:r>
              <a:rPr lang="en-US" altLang="ko-KR" sz="2800" dirty="0" smtClean="0"/>
              <a:t>Early, progressive neurologic symptom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539552" y="3789040"/>
            <a:ext cx="3672408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atin typeface="Verdana" pitchFamily="34" charset="0"/>
              </a:rPr>
              <a:t>Microsurgical </a:t>
            </a:r>
          </a:p>
          <a:p>
            <a:pPr algn="ctr"/>
            <a:r>
              <a:rPr lang="en-US" altLang="ko-KR" sz="2800" dirty="0" err="1" smtClean="0">
                <a:latin typeface="Verdana" pitchFamily="34" charset="0"/>
              </a:rPr>
              <a:t>discectomy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572000" y="3789040"/>
            <a:ext cx="3672408" cy="21602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err="1" smtClean="0">
                <a:latin typeface="Verdana" pitchFamily="34" charset="0"/>
              </a:rPr>
              <a:t>Microendoscopic</a:t>
            </a:r>
            <a:r>
              <a:rPr lang="en-US" altLang="ko-KR" sz="2800" dirty="0" smtClean="0">
                <a:latin typeface="Verdana" pitchFamily="34" charset="0"/>
              </a:rPr>
              <a:t> </a:t>
            </a:r>
          </a:p>
          <a:p>
            <a:pPr algn="ctr"/>
            <a:r>
              <a:rPr lang="en-US" altLang="ko-KR" sz="2800" dirty="0" err="1" smtClean="0">
                <a:latin typeface="Verdana" pitchFamily="34" charset="0"/>
              </a:rPr>
              <a:t>discectomy</a:t>
            </a:r>
            <a:endParaRPr lang="ko-KR" altLang="en-US" sz="28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788024" y="404664"/>
            <a:ext cx="3960440" cy="59046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 smtClean="0">
                <a:latin typeface="Verdana" pitchFamily="34" charset="0"/>
              </a:rPr>
              <a:t>MED</a:t>
            </a:r>
          </a:p>
          <a:p>
            <a:pPr algn="ctr"/>
            <a:endParaRPr lang="en-US" altLang="ko-KR" sz="3200" dirty="0" smtClean="0">
              <a:latin typeface="Verdana" pitchFamily="34" charset="0"/>
            </a:endParaRPr>
          </a:p>
          <a:p>
            <a:pPr algn="ctr"/>
            <a:r>
              <a:rPr lang="ko-KR" altLang="en-US" sz="2800" dirty="0" smtClean="0">
                <a:latin typeface="Verdana" pitchFamily="34" charset="0"/>
              </a:rPr>
              <a:t>빠른 조직 회복</a:t>
            </a:r>
            <a:endParaRPr lang="en-US" altLang="ko-KR" sz="2800" dirty="0" smtClean="0">
              <a:latin typeface="Verdana" pitchFamily="34" charset="0"/>
            </a:endParaRPr>
          </a:p>
          <a:p>
            <a:pPr algn="ctr"/>
            <a:endParaRPr lang="en-US" altLang="ko-KR" sz="2800" dirty="0" smtClean="0">
              <a:latin typeface="Verdana" pitchFamily="34" charset="0"/>
            </a:endParaRPr>
          </a:p>
          <a:p>
            <a:pPr algn="ctr"/>
            <a:r>
              <a:rPr lang="ko-KR" altLang="en-US" sz="2800" dirty="0" smtClean="0">
                <a:latin typeface="Verdana" pitchFamily="34" charset="0"/>
              </a:rPr>
              <a:t>짧은 </a:t>
            </a:r>
            <a:r>
              <a:rPr lang="ko-KR" altLang="en-US" sz="2800" dirty="0" err="1" smtClean="0">
                <a:latin typeface="Verdana" pitchFamily="34" charset="0"/>
              </a:rPr>
              <a:t>내원</a:t>
            </a:r>
            <a:r>
              <a:rPr lang="ko-KR" altLang="en-US" sz="2800" dirty="0" smtClean="0">
                <a:latin typeface="Verdana" pitchFamily="34" charset="0"/>
              </a:rPr>
              <a:t> 일수</a:t>
            </a:r>
            <a:endParaRPr lang="en-US" altLang="ko-KR" sz="2800" dirty="0" smtClean="0">
              <a:latin typeface="Verdana" pitchFamily="34" charset="0"/>
            </a:endParaRPr>
          </a:p>
          <a:p>
            <a:pPr algn="ctr"/>
            <a:endParaRPr lang="en-US" altLang="ko-KR" sz="2800" dirty="0" smtClean="0">
              <a:latin typeface="Verdana" pitchFamily="34" charset="0"/>
            </a:endParaRPr>
          </a:p>
          <a:p>
            <a:pPr algn="ctr"/>
            <a:r>
              <a:rPr lang="ko-KR" altLang="en-US" sz="2800" dirty="0" smtClean="0">
                <a:latin typeface="Verdana" pitchFamily="34" charset="0"/>
              </a:rPr>
              <a:t>적은 </a:t>
            </a:r>
            <a:r>
              <a:rPr lang="ko-KR" altLang="en-US" sz="2800" dirty="0" err="1" smtClean="0">
                <a:latin typeface="Verdana" pitchFamily="34" charset="0"/>
              </a:rPr>
              <a:t>술후</a:t>
            </a:r>
            <a:r>
              <a:rPr lang="ko-KR" altLang="en-US" sz="2800" dirty="0" smtClean="0">
                <a:latin typeface="Verdana" pitchFamily="34" charset="0"/>
              </a:rPr>
              <a:t> 통증</a:t>
            </a:r>
            <a:endParaRPr lang="en-US" altLang="ko-KR" sz="2800" dirty="0" smtClean="0">
              <a:latin typeface="Verdana" pitchFamily="34" charset="0"/>
            </a:endParaRPr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</p:txBody>
      </p:sp>
      <p:sp>
        <p:nvSpPr>
          <p:cNvPr id="7" name="직사각형 6"/>
          <p:cNvSpPr/>
          <p:nvPr/>
        </p:nvSpPr>
        <p:spPr>
          <a:xfrm>
            <a:off x="323528" y="404664"/>
            <a:ext cx="3888432" cy="5904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 smtClean="0">
                <a:latin typeface="Verdana" pitchFamily="34" charset="0"/>
              </a:rPr>
              <a:t>MD</a:t>
            </a:r>
          </a:p>
          <a:p>
            <a:pPr algn="ctr"/>
            <a:endParaRPr lang="en-US" altLang="ko-KR" dirty="0" smtClean="0">
              <a:latin typeface="Verdana" pitchFamily="34" charset="0"/>
            </a:endParaRPr>
          </a:p>
          <a:p>
            <a:pPr algn="ctr"/>
            <a:r>
              <a:rPr lang="en-US" altLang="ko-KR" sz="3600" dirty="0" smtClean="0">
                <a:latin typeface="Verdana" pitchFamily="34" charset="0"/>
              </a:rPr>
              <a:t>STANDARD</a:t>
            </a:r>
            <a:endParaRPr lang="en-US" altLang="ko-KR" sz="2800" dirty="0" smtClean="0">
              <a:latin typeface="Verdana" pitchFamily="34" charset="0"/>
            </a:endParaRPr>
          </a:p>
          <a:p>
            <a:pPr algn="ctr"/>
            <a:endParaRPr lang="en-US" altLang="ko-KR" sz="2800" dirty="0" smtClean="0">
              <a:latin typeface="Verdana" pitchFamily="34" charset="0"/>
            </a:endParaRPr>
          </a:p>
          <a:p>
            <a:pPr algn="ctr"/>
            <a:r>
              <a:rPr lang="ko-KR" altLang="en-US" sz="2800" dirty="0" smtClean="0">
                <a:latin typeface="Verdana" pitchFamily="34" charset="0"/>
              </a:rPr>
              <a:t>빠른 수술 시간</a:t>
            </a:r>
            <a:endParaRPr lang="en-US" altLang="ko-KR" sz="2800" dirty="0" smtClean="0">
              <a:latin typeface="Verdana" pitchFamily="34" charset="0"/>
            </a:endParaRPr>
          </a:p>
          <a:p>
            <a:pPr algn="ctr"/>
            <a:endParaRPr lang="en-US" altLang="ko-KR" sz="2800" dirty="0" smtClean="0"/>
          </a:p>
          <a:p>
            <a:pPr algn="ctr"/>
            <a:endParaRPr lang="en-US" altLang="ko-KR" sz="2800" dirty="0" smtClean="0"/>
          </a:p>
          <a:p>
            <a:pPr algn="ctr"/>
            <a:endParaRPr lang="en-US" altLang="ko-KR" sz="2800" dirty="0" smtClean="0"/>
          </a:p>
          <a:p>
            <a:pPr algn="ctr"/>
            <a:endParaRPr lang="en-US" altLang="ko-KR" sz="2800" dirty="0" smtClean="0"/>
          </a:p>
          <a:p>
            <a:pPr algn="ctr"/>
            <a:endParaRPr lang="en-US" altLang="ko-KR" sz="2800" dirty="0" smtClean="0"/>
          </a:p>
          <a:p>
            <a:pPr algn="ctr"/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334</Words>
  <Application>Microsoft Office PowerPoint</Application>
  <PresentationFormat>화면 슬라이드 쇼(4:3)</PresentationFormat>
  <Paragraphs>136</Paragraphs>
  <Slides>27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Office 테마</vt:lpstr>
      <vt:lpstr>슬라이드 1</vt:lpstr>
      <vt:lpstr>Comparison between MD and MED in VAS, MacNab and complications: Meta-analysis</vt:lpstr>
      <vt:lpstr>슬라이드 3</vt:lpstr>
      <vt:lpstr>7</vt:lpstr>
      <vt:lpstr>Comparison between MD and MED in VAS, MacNab and complications: Meta-analysis</vt:lpstr>
      <vt:lpstr>80%</vt:lpstr>
      <vt:lpstr>슬라이드 7</vt:lpstr>
      <vt:lpstr>Lumbar Discectomy</vt:lpstr>
      <vt:lpstr>슬라이드 9</vt:lpstr>
      <vt:lpstr>Meta-analysis</vt:lpstr>
      <vt:lpstr>슬라이드 11</vt:lpstr>
      <vt:lpstr>Method</vt:lpstr>
      <vt:lpstr>문헌검색전략</vt:lpstr>
      <vt:lpstr>검색어 구성</vt:lpstr>
      <vt:lpstr>환자선택기준</vt:lpstr>
      <vt:lpstr>문헌 질 평가</vt:lpstr>
      <vt:lpstr>분석방법</vt:lpstr>
      <vt:lpstr>Result</vt:lpstr>
      <vt:lpstr>슬라이드 19</vt:lpstr>
      <vt:lpstr>슬라이드 20</vt:lpstr>
      <vt:lpstr>Complications</vt:lpstr>
      <vt:lpstr>MacNab</vt:lpstr>
      <vt:lpstr>Baby one more time.</vt:lpstr>
      <vt:lpstr>슬라이드 24</vt:lpstr>
      <vt:lpstr>슬라이드 25</vt:lpstr>
      <vt:lpstr>Discussion</vt:lpstr>
      <vt:lpstr>슬라이드 27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Zepie</cp:lastModifiedBy>
  <cp:revision>49</cp:revision>
  <dcterms:created xsi:type="dcterms:W3CDTF">2011-02-26T10:45:17Z</dcterms:created>
  <dcterms:modified xsi:type="dcterms:W3CDTF">2011-02-26T19:13:53Z</dcterms:modified>
</cp:coreProperties>
</file>